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2" r:id="rId25"/>
    <p:sldId id="283" r:id="rId26"/>
    <p:sldId id="284" r:id="rId27"/>
    <p:sldId id="279" r:id="rId28"/>
    <p:sldId id="280" r:id="rId29"/>
    <p:sldId id="281" r:id="rId30"/>
    <p:sldId id="285" r:id="rId31"/>
    <p:sldId id="286" r:id="rId32"/>
    <p:sldId id="287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1" r:id="rId45"/>
    <p:sldId id="302" r:id="rId46"/>
    <p:sldId id="288" r:id="rId47"/>
    <p:sldId id="300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5" r:id="rId60"/>
    <p:sldId id="316" r:id="rId61"/>
    <p:sldId id="323" r:id="rId62"/>
    <p:sldId id="317" r:id="rId63"/>
    <p:sldId id="324" r:id="rId64"/>
    <p:sldId id="325" r:id="rId65"/>
    <p:sldId id="318" r:id="rId66"/>
    <p:sldId id="326" r:id="rId67"/>
    <p:sldId id="327" r:id="rId68"/>
    <p:sldId id="328" r:id="rId69"/>
    <p:sldId id="329" r:id="rId70"/>
    <p:sldId id="31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20" r:id="rId83"/>
    <p:sldId id="321" r:id="rId84"/>
    <p:sldId id="354" r:id="rId85"/>
    <p:sldId id="355" r:id="rId86"/>
    <p:sldId id="356" r:id="rId87"/>
    <p:sldId id="357" r:id="rId88"/>
    <p:sldId id="358" r:id="rId89"/>
    <p:sldId id="359" r:id="rId90"/>
    <p:sldId id="322" r:id="rId91"/>
    <p:sldId id="341" r:id="rId92"/>
    <p:sldId id="342" r:id="rId93"/>
    <p:sldId id="343" r:id="rId94"/>
    <p:sldId id="344" r:id="rId95"/>
    <p:sldId id="349" r:id="rId96"/>
    <p:sldId id="346" r:id="rId97"/>
    <p:sldId id="347" r:id="rId98"/>
    <p:sldId id="348" r:id="rId99"/>
    <p:sldId id="350" r:id="rId100"/>
    <p:sldId id="351" r:id="rId101"/>
    <p:sldId id="352" r:id="rId102"/>
    <p:sldId id="353" r:id="rId10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16" y="-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ableStyles" Target="tableStyle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80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7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1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113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503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278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2055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116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081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335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083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079B9C-0CD3-42B9-B1E6-67E04A7C84F2}" type="datetimeFigureOut">
              <a:rPr lang="zh-CN" altLang="en-US" smtClean="0"/>
              <a:t>2016/11/6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59CE4-DE96-4C30-9A2C-04AA2BBF88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51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62" y="211137"/>
            <a:ext cx="10048875" cy="13049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36" y="1658937"/>
            <a:ext cx="10982325" cy="519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570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276225"/>
            <a:ext cx="101441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203200"/>
            <a:ext cx="980440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/>
              <a:t>MySQLi</a:t>
            </a:r>
            <a:r>
              <a:rPr lang="zh-CN" altLang="en-US" sz="3200" dirty="0" smtClean="0"/>
              <a:t>部分函数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685800" y="787975"/>
            <a:ext cx="113919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&lt;?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php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header(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connect-type:text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html;charset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=utf-8'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//1.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连接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$link=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'localhost'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'root'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'school'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'3306'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 or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指定数据库连接失败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!&lt;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/&gt;ERROR'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mysqli_connect_errno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//2.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设置字符集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mysqli_set_charset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($link, 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'utf8'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客户端版本信息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mysqli_get_client_info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客户端版本号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mysqli_get_client_version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服务器版本号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mysqli_get_server_info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服务器版本号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mysqli_get_server_version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'MySQL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服务器的主机名和服务类型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mysqli_get_host_info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'MySQL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协议的版本信息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mysqli_get_proto_info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当前数据库状态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mysqli_stat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当前线程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ID:'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mysqli_thread_id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8072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31800" y="292100"/>
            <a:ext cx="110617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mysqli_thread_safe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()){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已启动安全线程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}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未启动安全线程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 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mysqli_select_db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($link, 'school') or die('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指定数据库打开失败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br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/&gt;ERROR'.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mysqli_errno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().':'.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mysqli_error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?&gt;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91299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1543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175" y="171450"/>
            <a:ext cx="9391650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434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362" y="595312"/>
            <a:ext cx="982027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72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342900"/>
            <a:ext cx="99345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7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347662"/>
            <a:ext cx="99155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945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575" y="1185862"/>
            <a:ext cx="52768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820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709612"/>
            <a:ext cx="100298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28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75" y="357187"/>
            <a:ext cx="794385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1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1019175"/>
            <a:ext cx="970597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3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90525"/>
            <a:ext cx="1026795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0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819150"/>
            <a:ext cx="1050607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7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22237"/>
            <a:ext cx="5429250" cy="12287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7075" y="1439863"/>
            <a:ext cx="4686300" cy="54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47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738187"/>
            <a:ext cx="102203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073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1"/>
            <a:ext cx="101727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89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990600"/>
            <a:ext cx="10220325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650" y="560387"/>
            <a:ext cx="7277100" cy="56102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737600" y="2273300"/>
            <a:ext cx="2057400" cy="175432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PHP</a:t>
            </a:r>
            <a:r>
              <a:rPr lang="zh-CN" altLang="en-US" dirty="0" smtClean="0"/>
              <a:t>是弱类型语言</a:t>
            </a:r>
            <a:endParaRPr lang="en-US" altLang="zh-CN" dirty="0" smtClean="0"/>
          </a:p>
          <a:p>
            <a:r>
              <a:rPr lang="en-US" altLang="zh-CN" dirty="0"/>
              <a:t>	</a:t>
            </a:r>
            <a:r>
              <a:rPr lang="zh-CN" altLang="en-US" dirty="0" smtClean="0"/>
              <a:t>定义变量时不需要指定数据类型</a:t>
            </a:r>
            <a:r>
              <a:rPr lang="en-US" altLang="zh-CN" dirty="0" smtClean="0"/>
              <a:t>,PHP</a:t>
            </a:r>
            <a:r>
              <a:rPr lang="zh-CN" altLang="en-US" dirty="0" smtClean="0"/>
              <a:t>会根据赋值自动识别数据类型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738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325" y="449262"/>
            <a:ext cx="95821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9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975" y="800100"/>
            <a:ext cx="5886450" cy="3657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470400" y="2298700"/>
            <a:ext cx="6502400" cy="1200329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//</a:t>
            </a:r>
            <a:r>
              <a:rPr lang="zh-CN" altLang="en-US" dirty="0"/>
              <a:t>定义一个常量</a:t>
            </a:r>
          </a:p>
          <a:p>
            <a:r>
              <a:rPr lang="zh-CN" altLang="en-US" dirty="0"/>
              <a:t>	</a:t>
            </a:r>
            <a:r>
              <a:rPr lang="en-US" altLang="zh-CN" dirty="0"/>
              <a:t>define('PI2','3.14');</a:t>
            </a:r>
          </a:p>
          <a:p>
            <a:r>
              <a:rPr lang="en-US" altLang="zh-CN" dirty="0"/>
              <a:t>	//define('PI2','3.15');//(</a:t>
            </a:r>
            <a:r>
              <a:rPr lang="zh-CN" altLang="en-US" dirty="0"/>
              <a:t>常量被声明后就不能改变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	echo PI2;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911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596145"/>
            <a:ext cx="10534650" cy="55530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5057775"/>
            <a:ext cx="5991225" cy="180022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918200" y="347662"/>
            <a:ext cx="6096000" cy="313932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r>
              <a:rPr lang="zh-CN" altLang="en-US" dirty="0"/>
              <a:t>//值賦值(獨自開闢空間)</a:t>
            </a:r>
          </a:p>
          <a:p>
            <a:r>
              <a:rPr lang="zh-CN" altLang="en-US" dirty="0"/>
              <a:t>	$name='洪苑坤';</a:t>
            </a:r>
          </a:p>
          <a:p>
            <a:r>
              <a:rPr lang="zh-CN" altLang="en-US" dirty="0"/>
              <a:t>	$age=24;</a:t>
            </a:r>
          </a:p>
          <a:p>
            <a:r>
              <a:rPr lang="zh-CN" altLang="en-US" dirty="0"/>
              <a:t>	$email='m52099m@163.com';</a:t>
            </a:r>
          </a:p>
          <a:p>
            <a:r>
              <a:rPr lang="zh-CN" altLang="en-US" dirty="0"/>
              <a:t>	echo "大家好,我是$name &lt;br/&gt;";</a:t>
            </a:r>
          </a:p>
          <a:p>
            <a:endParaRPr lang="zh-CN" altLang="en-US" dirty="0"/>
          </a:p>
          <a:p>
            <a:r>
              <a:rPr lang="zh-CN" altLang="en-US" dirty="0"/>
              <a:t>	//引用賦值(指向同一內存空間,後面的值會影響前面的值)</a:t>
            </a:r>
          </a:p>
          <a:p>
            <a:r>
              <a:rPr lang="zh-CN" altLang="en-US" dirty="0"/>
              <a:t>	$name2=&amp;$name;</a:t>
            </a:r>
          </a:p>
          <a:p>
            <a:r>
              <a:rPr lang="zh-CN" altLang="en-US" dirty="0"/>
              <a:t>	$name2='洪苑坤2';</a:t>
            </a:r>
          </a:p>
          <a:p>
            <a:r>
              <a:rPr lang="zh-CN" altLang="en-US" dirty="0"/>
              <a:t>	echo "大家好,我是$name &lt;br/&gt;";</a:t>
            </a:r>
          </a:p>
        </p:txBody>
      </p:sp>
    </p:spTree>
    <p:extLst>
      <p:ext uri="{BB962C8B-B14F-4D97-AF65-F5344CB8AC3E}">
        <p14:creationId xmlns:p14="http://schemas.microsoft.com/office/powerpoint/2010/main" val="5266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550" y="1085850"/>
            <a:ext cx="94869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7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487" y="557212"/>
            <a:ext cx="74390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3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525" y="738187"/>
            <a:ext cx="91249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6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312" y="98425"/>
            <a:ext cx="7191375" cy="661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7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l="5587" t="6793" r="21694"/>
          <a:stretch/>
        </p:blipFill>
        <p:spPr>
          <a:xfrm>
            <a:off x="190500" y="0"/>
            <a:ext cx="94615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03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5311" cy="6248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311" y="0"/>
            <a:ext cx="5751682" cy="637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5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67400" cy="284047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464" y="1848255"/>
            <a:ext cx="7016885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51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25" y="0"/>
            <a:ext cx="5143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96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7" y="457200"/>
            <a:ext cx="9191625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3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642937"/>
            <a:ext cx="96012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13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700" y="1085850"/>
            <a:ext cx="55626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31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83" y="0"/>
            <a:ext cx="77152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9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376237"/>
            <a:ext cx="93535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5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-38100"/>
            <a:ext cx="10277475" cy="693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33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2275" y="1371600"/>
            <a:ext cx="626745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4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76375"/>
            <a:ext cx="8915400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0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37" y="981075"/>
            <a:ext cx="1014412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47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3543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659" y="2071383"/>
            <a:ext cx="9658350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0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95400" y="165100"/>
            <a:ext cx="9804400" cy="76944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选择结构</a:t>
            </a:r>
            <a:endParaRPr lang="zh-CN" altLang="en-US" sz="4400" dirty="0"/>
          </a:p>
        </p:txBody>
      </p:sp>
      <p:sp>
        <p:nvSpPr>
          <p:cNvPr id="3" name="文本框 2"/>
          <p:cNvSpPr txBox="1"/>
          <p:nvPr/>
        </p:nvSpPr>
        <p:spPr>
          <a:xfrm>
            <a:off x="438150" y="934541"/>
            <a:ext cx="11518900" cy="150810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选择结构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if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选择结构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/switch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选择结构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score =100;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if($score&gt;90){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'apple';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8150" y="2781300"/>
            <a:ext cx="11518900" cy="42473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//switch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选择结构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mingCi =1;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switch($mingCi){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case 1: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获得奖金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万元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break;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case 2: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获得奖金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万元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break;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case 3: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获得奖金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万元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break;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default: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没奖学金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96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-71482"/>
            <a:ext cx="184731" cy="6001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kumimoji="0" lang="zh-CN" altLang="zh-CN" sz="15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0700" y="1193800"/>
            <a:ext cx="11671300" cy="369331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循环结构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:while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,do...while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,for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,foreach(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增强型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 smtClean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循环结构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:while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/*$loop =1;//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计数器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while($loop&lt;10){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循环执行第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".$loop."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次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$loop++;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}*/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//do...while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$loop =0;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计数器</a:t>
            </a:r>
            <a:b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do{</a:t>
            </a:r>
            <a:b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循环执行第</a:t>
            </a:r>
            <a:r>
              <a:rPr lang="zh-CN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.$loop.</a:t>
            </a:r>
            <a:r>
              <a:rPr lang="zh-CN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  <a:r>
              <a:rPr lang="zh-CN" altLang="zh-CN" b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次</a:t>
            </a:r>
            <a:r>
              <a:rPr lang="zh-CN" altLang="zh-CN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&lt;br/&gt;"</a:t>
            </a: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$loop++;</a:t>
            </a:r>
            <a:b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}while($loop&lt;10)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0700" y="5207000"/>
            <a:ext cx="11671300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//for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($i=0;$i&lt;10;$i++){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好好学习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!"."&lt;br/&gt;";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68400" y="228600"/>
            <a:ext cx="9283700" cy="76944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4400" dirty="0" smtClean="0"/>
              <a:t>循环结构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5499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540266"/>
            <a:ext cx="10414000" cy="313932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//continue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只能用在循环结构中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($i=0;$i&lt;10;$i++){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if($i==4){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continue;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if($i==6){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break;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当前数字是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:".$i."&lt;br/&gt;";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8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087" y="161925"/>
            <a:ext cx="77438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840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561975"/>
            <a:ext cx="9667875" cy="4530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77900" y="5232400"/>
            <a:ext cx="10807700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 =“L LOVE YOU”;</a:t>
            </a:r>
            <a:r>
              <a:rPr lang="zh-CN" altLang="zh-CN" i="1" dirty="0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//$str =‘L LOVE YOU’;//$str =“L LOVE YOU”//</a:t>
            </a:r>
            <a:b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‘$str’;//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单引号定义的字符串不会被编译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变量会原样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($str)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输出</a:t>
            </a:r>
            <a:r>
              <a:rPr lang="en-US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zh-CN" altLang="en-US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编译更快</a:t>
            </a:r>
            <a:r>
              <a:rPr lang="en-US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)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“$str”;//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双引号会输出变量的值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(L LOVE YOU)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en-US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类型明确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820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350" y="266700"/>
            <a:ext cx="96393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81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638175"/>
            <a:ext cx="11296650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5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487" y="0"/>
            <a:ext cx="10029825" cy="3924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9300" y="3822700"/>
            <a:ext cx="11023600" cy="313932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 ="welcome to China 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中国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搜索的字符串是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:".$str;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需要查找的字符串是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:China";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目标字符串的起始位置是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if(strpos($str,"China")){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strpos($str,"China");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}else{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搜索的字符串不包含指定查找的字符串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zh-CN" altLang="zh-CN" sz="200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28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162" y="0"/>
            <a:ext cx="77628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6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775" y="0"/>
            <a:ext cx="9544050" cy="2463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13158" t="24540"/>
          <a:stretch/>
        </p:blipFill>
        <p:spPr>
          <a:xfrm>
            <a:off x="2435225" y="2463800"/>
            <a:ext cx="6915150" cy="429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5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0"/>
            <a:ext cx="10448925" cy="630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2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0"/>
            <a:ext cx="69342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0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461962"/>
            <a:ext cx="99726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7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462" y="171450"/>
            <a:ext cx="10125075" cy="651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1600"/>
            <a:ext cx="7410450" cy="312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8453" t="23819" r="16998" b="11111"/>
          <a:stretch/>
        </p:blipFill>
        <p:spPr>
          <a:xfrm>
            <a:off x="5321300" y="2965451"/>
            <a:ext cx="6426200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699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525" y="0"/>
            <a:ext cx="93535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74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0175" cy="627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60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137" y="376237"/>
            <a:ext cx="92297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49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8000" y="2606814"/>
            <a:ext cx="11157131" cy="1785104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定义关联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自定义索引值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</a:t>
            </a:r>
            <a:endParaRPr lang="en-US" altLang="zh-CN" i="1" dirty="0" smtClean="0">
              <a:solidFill>
                <a:srgbClr val="FF0000"/>
              </a:solidFill>
              <a:latin typeface="宋体" panose="02010600030101010101" pitchFamily="2" charset="-122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 = array('name'=&gt;'hong','age'=&gt;18,'sex'=&gt;'male');//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定义关联数组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print_r($arr);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$arr['name'];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zh-CN" sz="2000" dirty="0">
              <a:latin typeface="Arial" panose="020B0604020202020204" pitchFamily="34" charset="0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08000" y="4431030"/>
            <a:ext cx="11157131" cy="20313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定义索引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整数为索引值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$food = array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牛奶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蛋糕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咖啡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饼干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2);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print_r($food);//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结果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:Array ( [0] =&gt; 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牛奶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[1] =&gt; 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蛋糕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[2] =&gt; 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咖啡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[3] =&gt; 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饼干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)  //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默认数字索引数组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var_dump($food)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//</a:t>
            </a:r>
            <a:r>
              <a:rPr lang="zh-CN" altLang="en-US" i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查看数组结构</a:t>
            </a:r>
            <a:r>
              <a:rPr lang="zh-CN" altLang="en-US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内容及元素类型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-2209800" y="100330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8000" y="228600"/>
            <a:ext cx="11157131" cy="233910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二维数组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$arr=array(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‘user1’=&gt;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(‘name’=&gt;‘hong’,‘age’=&gt;‘21’),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‘user2’=&gt;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(‘name’=&gt;‘hong’,‘age’=&gt;‘21’)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print_r($arr)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查看数组结构内容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zh-CN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622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037" y="347662"/>
            <a:ext cx="10067925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63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78823" y="313509"/>
            <a:ext cx="11351623" cy="39703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访问</a:t>
            </a:r>
            <a:r>
              <a:rPr lang="zh-CN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</a:t>
            </a:r>
            <a:r>
              <a:rPr lang="en-US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zh-CN" altLang="en-US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索引访问</a:t>
            </a:r>
            <a:r>
              <a:rPr lang="en-US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)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$food = array("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牛奶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蛋糕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咖啡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饼干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",2);//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print_r($food);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"&lt;br/&gt;.................&lt;br/&gt;";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第一个元素是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:".$food[0];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第二个元素是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:".$food[1];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第三个元素是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:".$food[2];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第四个元素是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:".$food[3];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"&lt;br/&gt;";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84731" y="1115088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78823" y="4241899"/>
            <a:ext cx="11351623" cy="261610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数组的</a:t>
            </a:r>
            <a:r>
              <a:rPr lang="zh-CN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遍历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$food = array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牛奶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蛋糕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咖啡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”,“</a:t>
            </a:r>
            <a:r>
              <a:rPr lang="zh-CN" altLang="zh-CN" i="1" dirty="0" smtClean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饼干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”,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2);//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print_r($food);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echo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“&lt;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br/&gt;.................&lt;br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/&gt;”;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for($i=0;$i&lt;count($food);$i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++){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zh-CN" altLang="zh-CN" i="1" dirty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count($food</a:t>
            </a:r>
            <a:r>
              <a:rPr lang="zh-CN" altLang="zh-CN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en-US" altLang="zh-CN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zh-CN" altLang="en-US" i="1" dirty="0" smtClean="0">
                <a:solidFill>
                  <a:srgbClr val="FFFF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统计数组长度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endParaRPr lang="en-US" altLang="zh-CN" i="1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echo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$food[$i];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echo '&lt;br/&gt;';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zh-CN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076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619" y="0"/>
            <a:ext cx="6677025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3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7" y="863600"/>
            <a:ext cx="96107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9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9634" y="195943"/>
            <a:ext cx="11390812" cy="30162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</a:rPr>
              <a:t>foreach</a:t>
            </a:r>
            <a:r>
              <a:rPr lang="zh-CN" altLang="zh-CN" sz="28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Consolas" panose="020B0609020204030204" pitchFamily="49" charset="0"/>
              </a:rPr>
              <a:t>循环</a:t>
            </a:r>
            <a:r>
              <a:rPr lang="zh-CN" altLang="en-US" sz="2800" i="1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宋体" panose="02010600030101010101" pitchFamily="2" charset="-122"/>
                <a:cs typeface="Consolas" panose="020B0609020204030204" pitchFamily="49" charset="0"/>
              </a:rPr>
              <a:t>遍历数组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$arr=array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(‘apple’,‘banana’)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$arr[3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]=‘string 3’;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print_r($arr);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foreach($arr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$key=&gt;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item){//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的作用是每次从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取一个元素给变量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$item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echo $item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en-US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输出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0=&gt;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apple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1=&gt;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banana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3=&gt;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(</a:t>
            </a:r>
            <a:r>
              <a:rPr lang="zh-CN" altLang="en-US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加</a:t>
            </a:r>
            <a:r>
              <a:rPr lang="en-US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r>
              <a:rPr lang="zh-CN" altLang="en-US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才会显示索引</a:t>
            </a:r>
            <a:r>
              <a:rPr lang="en-US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echo '';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9062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0"/>
            <a:ext cx="7848600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7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7734" y="143691"/>
            <a:ext cx="11390812" cy="39703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数组排序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sort(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数组名称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升序排列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$array = array(100,243,2243,12,43,56,2,1);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print_r($array);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sort($array);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print_r($array)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i="1" dirty="0" smtClean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0"/>
            <a:endParaRPr lang="en-US" altLang="zh-CN" i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$array = array('aaa','ccc','ff','ddd','hhh');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print_r($array);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sort($array);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print_r($array);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931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062"/>
            <a:ext cx="853440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6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642937"/>
            <a:ext cx="101727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450" y="1752600"/>
            <a:ext cx="49911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34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4949" y="287383"/>
            <a:ext cx="11273245" cy="4247317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数组排序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rsort(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数组名称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降序排列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$array = array(100,243,2243,12,43,56,2,1);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print_r($array);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rsort($array);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print_r($array);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数组排序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shuffle(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数组名称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 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随机排列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$array = array(100,243,2243,12,43,56,2,1);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print_r($array);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shuffle($array);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print_r($array);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3274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923925"/>
            <a:ext cx="9763125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86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361950"/>
            <a:ext cx="981075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81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00025"/>
            <a:ext cx="99250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8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47650"/>
            <a:ext cx="10020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43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541337"/>
            <a:ext cx="65532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0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846137"/>
            <a:ext cx="912495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93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266700"/>
            <a:ext cx="7991475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690562"/>
            <a:ext cx="107727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447675"/>
            <a:ext cx="98107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4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162" y="338137"/>
            <a:ext cx="9591675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5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442912"/>
            <a:ext cx="1116330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9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604837"/>
            <a:ext cx="9953625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23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84731" y="241300"/>
            <a:ext cx="11778669" cy="452431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关联数组排序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i="1" dirty="0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 = array('name'=&gt;100,'age'=&gt;90,'sex'=&gt;80);//</a:t>
            </a:r>
            <a:r>
              <a:rPr lang="zh-CN" altLang="zh-CN" i="1" dirty="0">
                <a:solidFill>
                  <a:schemeClr val="bg1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定义关联数组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print_r($arr);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asort($arr);//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元素值排序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print_r($arr);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ksort($arr);//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元素索引排序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print_r($arr);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向数组添加元素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array_push()  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末尾添加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$arr = array('name'=&gt;100,'age'=&gt;90,'sex'=&gt;80);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$arr['xx']='18';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array_push($arr,array('li'=&gt;18));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print_r($arr);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12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30200" y="228600"/>
            <a:ext cx="11391900" cy="3139321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lvl="0"/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字符串转</a:t>
            </a:r>
            <a:r>
              <a:rPr lang="zh-CN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explode</a:t>
            </a:r>
            <a:r>
              <a:rPr lang="en-US" altLang="zh-CN" i="1" dirty="0" smtClean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()</a:t>
            </a:r>
            <a: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$string="A-B-C-D-E";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$strArr=explode('-', $string);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print_r($strArr);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zh-CN" altLang="zh-CN" i="1" dirty="0">
                <a:solidFill>
                  <a:srgbClr val="FF0000"/>
                </a:solidFill>
                <a:latin typeface="宋体" panose="02010600030101010101" pitchFamily="2" charset="-122"/>
                <a:cs typeface="Consolas" panose="020B0609020204030204" pitchFamily="49" charset="0"/>
              </a:rPr>
              <a:t>数组转字符串</a:t>
            </a:r>
            <a:r>
              <a:rPr lang="zh-CN" altLang="zh-CN" i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implode()</a:t>
            </a: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/>
            </a:r>
            <a:br>
              <a:rPr lang="zh-CN" altLang="zh-CN" i="1" dirty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i="1" dirty="0" smtClean="0">
                <a:solidFill>
                  <a:srgbClr val="80808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array </a:t>
            </a: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 array(100,243,2243,12,43,56,2,1);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$str=implode('-', $array);</a:t>
            </a:r>
            <a:b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zh-CN" altLang="zh-CN" i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print_r($str)</a:t>
            </a:r>
            <a:r>
              <a:rPr lang="zh-CN" altLang="zh-CN" i="1" dirty="0" smtClean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67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207962"/>
            <a:ext cx="4705350" cy="9810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525" y="1189037"/>
            <a:ext cx="81343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1958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" y="466725"/>
            <a:ext cx="3400425" cy="37909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412" y="887412"/>
            <a:ext cx="7534275" cy="21621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3687" y="5718175"/>
            <a:ext cx="4257675" cy="647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687" y="4257675"/>
            <a:ext cx="8943975" cy="1447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5986" y="5705475"/>
            <a:ext cx="2619375" cy="533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361" y="5578475"/>
            <a:ext cx="38100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28704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188912"/>
            <a:ext cx="10020300" cy="2619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150" y="2300287"/>
            <a:ext cx="56673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3821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662" y="5449093"/>
            <a:ext cx="4857750" cy="11525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662" y="-144464"/>
            <a:ext cx="9134475" cy="2905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4176" y="2999977"/>
            <a:ext cx="12715875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8838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875" y="1438275"/>
            <a:ext cx="91059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7308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6" y="696912"/>
            <a:ext cx="9191625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78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987" y="400050"/>
            <a:ext cx="101060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46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17700" y="355600"/>
            <a:ext cx="8547100" cy="101566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6000" dirty="0" err="1" smtClean="0"/>
              <a:t>Zend</a:t>
            </a:r>
            <a:r>
              <a:rPr lang="en-US" altLang="zh-CN" sz="6000" dirty="0" smtClean="0"/>
              <a:t> Studio</a:t>
            </a:r>
            <a:endParaRPr lang="zh-CN" altLang="en-US" sz="6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95637"/>
            <a:ext cx="6991350" cy="381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7" y="1459537"/>
            <a:ext cx="5305425" cy="10287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94" y="2078663"/>
            <a:ext cx="4743450" cy="143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94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9450" y="0"/>
            <a:ext cx="69723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7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887" y="242887"/>
            <a:ext cx="5915025" cy="12668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887" y="2051050"/>
            <a:ext cx="63341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20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12" y="1133475"/>
            <a:ext cx="780097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55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819" y="3735363"/>
            <a:ext cx="10496550" cy="3638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674" y="306932"/>
            <a:ext cx="7381875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35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5300" y="876300"/>
            <a:ext cx="110998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&lt;?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php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header(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connect-type:text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html;charset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=utf-8'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通过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操作数据库的步骤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一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建立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的连接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 1.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命令行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mysql-hlocalhost-uroot-proot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 2.mysqli_connect($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host,$username,$password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二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设置字符集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三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打开指定的数据库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四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执行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sql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语句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五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释放结果集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六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关闭连接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一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建立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的连接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: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host,$username,$password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连接不上的情况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地址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用户名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密码错误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服务器关闭都会导致连接失败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加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@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可以将错误不显示出来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避免恶意攻击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得到连接产生的错误编号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得到连接产生的错误信息</a:t>
            </a:r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5800" y="203200"/>
            <a:ext cx="980440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/>
              <a:t>MySQLi</a:t>
            </a:r>
            <a:r>
              <a:rPr lang="zh-CN" altLang="en-US" sz="3200" dirty="0" smtClean="0"/>
              <a:t>操作数据库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一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8622916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14651" y="504967"/>
            <a:ext cx="940330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/* $link=@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('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localhost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','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root',null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var_dump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($link); */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$link=@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localhost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root'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 or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连接失败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/&gt;ERROR'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var_dump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($link);</a:t>
            </a: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endParaRPr lang="zh-CN" altLang="en-US" dirty="0">
              <a:latin typeface="Consolas" panose="020B0609020204030204" pitchFamily="49" charset="0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连接失败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/* </a:t>
            </a:r>
          </a:p>
          <a:p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     *  $link=@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('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localhost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','root',"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nul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") or die('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连接失败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br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/&gt;ERROR'.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().':'.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     *  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var_dump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($link);  </a:t>
            </a:r>
          </a:p>
          <a:p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     *</a:t>
            </a:r>
          </a:p>
          <a:p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     *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1018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2955" y="232012"/>
            <a:ext cx="11505063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二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设置字符集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mysqli_set_charset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link,$charset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设置字符集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mysqli_query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link,'SET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 NAMES UTF8'):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设置字符集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mysqli_set_charset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($link,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'UTF8'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/* </a:t>
            </a:r>
          </a:p>
          <a:p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      * 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mysqli_query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link,'SET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 NAMES UTF8'); </a:t>
            </a:r>
          </a:p>
          <a:p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      * </a:t>
            </a:r>
          </a:p>
          <a:p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      *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print_r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mysqli_get_charset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($link)):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得到数据库默认的字符集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mysqli_get_charset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($link));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hr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mysqli_character_set_name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三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.(1)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打开指定的数据库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db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mysqli_errno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得到上一步操作产生的错误编号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mysqli_error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得到上一步操作产生的错误信息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mysqli_select_db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link,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'school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 or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指定数据库打开失败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!&lt;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/&gt;ERROR'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mysqli_errno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?&gt;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088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1028343"/>
            <a:ext cx="6096000" cy="480131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&lt;?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php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header(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connect-type:text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html;charset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=utf-8'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通过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操作数据库的步骤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//1.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连接数据库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$link=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'localhost'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'root'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'school'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'3306'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 or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指定数据库连接失败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!&lt;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/&gt;ERROR'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mysqli_connect_errno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//2.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设置字符集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mysqli_set_charset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($link, 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'utf8'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打开指定的数据库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db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mysqli_select_db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($link, 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'school'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 or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zh-CN" altLang="en-US" b="1" dirty="0">
                <a:solidFill>
                  <a:srgbClr val="0000C0"/>
                </a:solidFill>
                <a:latin typeface="Consolas" panose="020B0609020204030204" pitchFamily="49" charset="0"/>
              </a:rPr>
              <a:t>指定数据库打开失败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/&gt;ERROR'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mysqli_errno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?&gt;</a:t>
            </a:r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85800" y="203200"/>
            <a:ext cx="980440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/>
              <a:t>MySQLi</a:t>
            </a:r>
            <a:r>
              <a:rPr lang="zh-CN" altLang="en-US" sz="3200" dirty="0" smtClean="0"/>
              <a:t>操作数据库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二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840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5800" y="203200"/>
            <a:ext cx="980440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/>
              <a:t>MySQLi</a:t>
            </a:r>
            <a:r>
              <a:rPr lang="zh-CN" altLang="en-US" sz="3200" dirty="0" smtClean="0"/>
              <a:t>操作数据库</a:t>
            </a:r>
            <a:r>
              <a:rPr lang="en-US" altLang="zh-CN" sz="3200" dirty="0" smtClean="0"/>
              <a:t>(</a:t>
            </a:r>
            <a:r>
              <a:rPr lang="zh-CN" altLang="en-US" sz="3200" dirty="0" smtClean="0"/>
              <a:t>三</a:t>
            </a:r>
            <a:r>
              <a:rPr lang="en-US" altLang="zh-CN" sz="3200" dirty="0" smtClean="0"/>
              <a:t>)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139700" y="956251"/>
            <a:ext cx="6096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&lt;?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 pitchFamily="49" charset="0"/>
              </a:rPr>
              <a:t>php</a:t>
            </a:r>
            <a:endParaRPr lang="en-US" altLang="zh-CN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header(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connect-type:text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err="1">
                <a:solidFill>
                  <a:srgbClr val="0000C0"/>
                </a:solidFill>
                <a:latin typeface="Consolas" panose="020B0609020204030204" pitchFamily="49" charset="0"/>
              </a:rPr>
              <a:t>html;charset</a:t>
            </a:r>
            <a:r>
              <a:rPr lang="en-US" altLang="zh-CN" dirty="0">
                <a:solidFill>
                  <a:srgbClr val="0000C0"/>
                </a:solidFill>
                <a:latin typeface="Consolas" panose="020B0609020204030204" pitchFamily="49" charset="0"/>
              </a:rPr>
              <a:t>=utf-8'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连接数据库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初始化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$link=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mysqli_init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(!$link){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mysqli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init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 failed'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mysqli_options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():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设置连接选项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mysqli_options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link,MYSQLI_INIT_COMMAND,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"SET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 AUTOCOMMIT=0"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die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mysqli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 options failed'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建立到</a:t>
            </a:r>
            <a:r>
              <a:rPr lang="en-US" altLang="zh-CN" dirty="0" err="1">
                <a:solidFill>
                  <a:srgbClr val="557F5F"/>
                </a:solidFill>
                <a:latin typeface="Consolas" panose="020B0609020204030204" pitchFamily="49" charset="0"/>
              </a:rPr>
              <a:t>mysql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的连接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mysqli_real_connect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($link,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localhost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root'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r>
              <a:rPr lang="en-US" altLang="zh-CN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null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)){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'Connect Error &lt;</a:t>
            </a:r>
            <a:r>
              <a:rPr lang="en-US" altLang="zh-CN" b="1" dirty="0" err="1">
                <a:solidFill>
                  <a:srgbClr val="0000C0"/>
                </a:solidFill>
                <a:latin typeface="Consolas" panose="020B0609020204030204" pitchFamily="49" charset="0"/>
              </a:rPr>
              <a:t>br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/&gt;'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 smtClean="0">
                <a:solidFill>
                  <a:srgbClr val="7F0055"/>
                </a:solidFill>
                <a:latin typeface="Consolas" panose="020B0609020204030204" pitchFamily="49" charset="0"/>
              </a:rPr>
              <a:t>echo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40500" y="1244600"/>
            <a:ext cx="551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mysqli_connect_errno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':'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mysqli_connect_error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//ping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服务器是否正常</a:t>
            </a:r>
            <a:r>
              <a:rPr lang="en-US" altLang="zh-CN" dirty="0">
                <a:solidFill>
                  <a:srgbClr val="557F5F"/>
                </a:solidFill>
                <a:latin typeface="Consolas" panose="020B0609020204030204" pitchFamily="49" charset="0"/>
              </a:rPr>
              <a:t>,</a:t>
            </a:r>
            <a:r>
              <a:rPr lang="zh-CN" altLang="en-US" dirty="0">
                <a:solidFill>
                  <a:srgbClr val="557F5F"/>
                </a:solidFill>
                <a:latin typeface="Consolas" panose="020B0609020204030204" pitchFamily="49" charset="0"/>
              </a:rPr>
              <a:t>如果不正常可以重新连接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if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mysqli_ping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($link)){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'Connect is OK'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else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b="1" dirty="0">
                <a:solidFill>
                  <a:srgbClr val="7F0055"/>
                </a:solidFill>
                <a:latin typeface="Consolas" panose="020B0609020204030204" pitchFamily="49" charset="0"/>
              </a:rPr>
              <a:t>echo </a:t>
            </a:r>
            <a:r>
              <a:rPr lang="en-US" altLang="zh-CN" b="1" dirty="0">
                <a:solidFill>
                  <a:srgbClr val="0000C0"/>
                </a:solidFill>
                <a:latin typeface="Consolas" panose="020B0609020204030204" pitchFamily="49" charset="0"/>
              </a:rPr>
              <a:t>'Connect server Error'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zh-CN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mysqli_error</a:t>
            </a:r>
            <a:r>
              <a:rPr lang="en-US" altLang="zh-CN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?&gt;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9719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1234</TotalTime>
  <Words>1008</Words>
  <Application>Microsoft Office PowerPoint</Application>
  <PresentationFormat>宽屏</PresentationFormat>
  <Paragraphs>156</Paragraphs>
  <Slides>102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102</vt:i4>
      </vt:variant>
    </vt:vector>
  </HeadingPairs>
  <TitlesOfParts>
    <vt:vector size="108" baseType="lpstr">
      <vt:lpstr>宋体</vt:lpstr>
      <vt:lpstr>Arial</vt:lpstr>
      <vt:lpstr>Calibri</vt:lpstr>
      <vt:lpstr>Calibri Light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洪苑坤</dc:creator>
  <cp:lastModifiedBy>洪苑坤</cp:lastModifiedBy>
  <cp:revision>45</cp:revision>
  <dcterms:created xsi:type="dcterms:W3CDTF">2016-10-17T05:00:58Z</dcterms:created>
  <dcterms:modified xsi:type="dcterms:W3CDTF">2016-11-06T16:08:35Z</dcterms:modified>
</cp:coreProperties>
</file>